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4" r:id="rId4"/>
    <p:sldId id="265" r:id="rId5"/>
    <p:sldId id="27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34054-6C03-4371-9F71-BA3BD55B39E0}" v="268" dt="2021-06-22T08:13:55.465"/>
    <p1510:client id="{1259B624-B2AB-4578-AA8C-DC534BDB43EB}" v="1399" dt="2021-06-21T19:04:04.494"/>
    <p1510:client id="{1E170C13-AA6B-4C0F-8CAD-32973AEDF92E}" v="5" dt="2021-06-22T17:13:51.951"/>
    <p1510:client id="{2636D9F6-FEC8-4883-BE42-4415DDCA8A6F}" v="80" dt="2021-06-22T09:50:04.952"/>
    <p1510:client id="{2FD5956C-3D30-4520-AA7E-B669C5B447AC}" v="6" dt="2021-06-22T14:19:08.215"/>
    <p1510:client id="{567D0011-39E8-4479-AA41-246B20A96757}" v="1071" dt="2021-06-22T10:28:24.545"/>
    <p1510:client id="{6F8265E0-58E5-4292-B66F-563709C14BED}" v="2" dt="2021-06-22T17:12:06.262"/>
    <p1510:client id="{9C80B8C9-A6A1-4A2C-9448-C7DEE65A2E6C}" v="21" dt="2021-06-22T09:44:18.557"/>
    <p1510:client id="{A21CFD86-CCCF-4AD4-835D-059A4F9D7F3E}" v="994" dt="2021-06-22T19:56:11.247"/>
    <p1510:client id="{A52C56C3-9226-47FE-B7CD-B15706EE5F70}" v="47" dt="2021-06-29T20:17:43.129"/>
    <p1510:client id="{AACB235C-E6FA-314C-ADD3-40AFB912A2F0}" v="134" dt="2021-06-22T09:55:27.329"/>
    <p1510:client id="{ACBE7C5E-0EB6-41EE-93FA-F7FF0E263E62}" v="223" dt="2021-06-21T22:58:03.725"/>
    <p1510:client id="{B3EFE3A8-AF20-48B9-A812-9009B78F8F6B}" v="637" dt="2021-06-22T10:47:05.277"/>
    <p1510:client id="{CDDBC48F-417F-45E0-9713-79D4FCBA50AC}" v="149" dt="2021-06-22T10:02:58.175"/>
    <p1510:client id="{E84AB597-EE0D-4BCA-9A2C-20125BB96E25}" v="9" dt="2021-06-22T16:09:02.487"/>
    <p1510:client id="{F8A3CA30-669E-494E-BA9B-4D42F7395818}" v="836" dt="2021-06-21T12:53:12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0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m4a"/><Relationship Id="rId3" Type="http://schemas.microsoft.com/office/2007/relationships/media" Target="../media/media6.m4a"/><Relationship Id="rId7" Type="http://schemas.microsoft.com/office/2007/relationships/media" Target="../media/media8.m4a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audio" Target="../media/media7.m4a"/><Relationship Id="rId5" Type="http://schemas.microsoft.com/office/2007/relationships/media" Target="../media/media7.m4a"/><Relationship Id="rId10" Type="http://schemas.openxmlformats.org/officeDocument/2006/relationships/image" Target="../media/image1.png"/><Relationship Id="rId4" Type="http://schemas.openxmlformats.org/officeDocument/2006/relationships/audio" Target="../media/media6.m4a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12.m4a"/><Relationship Id="rId13" Type="http://schemas.openxmlformats.org/officeDocument/2006/relationships/slideLayout" Target="../slideLayouts/slideLayout2.xml"/><Relationship Id="rId3" Type="http://schemas.microsoft.com/office/2007/relationships/media" Target="../media/media10.m4a"/><Relationship Id="rId7" Type="http://schemas.microsoft.com/office/2007/relationships/media" Target="../media/media12.m4a"/><Relationship Id="rId12" Type="http://schemas.openxmlformats.org/officeDocument/2006/relationships/audio" Target="../media/media14.m4a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6" Type="http://schemas.openxmlformats.org/officeDocument/2006/relationships/audio" Target="../media/media11.m4a"/><Relationship Id="rId11" Type="http://schemas.microsoft.com/office/2007/relationships/media" Target="../media/media14.m4a"/><Relationship Id="rId5" Type="http://schemas.microsoft.com/office/2007/relationships/media" Target="../media/media11.m4a"/><Relationship Id="rId10" Type="http://schemas.openxmlformats.org/officeDocument/2006/relationships/audio" Target="../media/media13.m4a"/><Relationship Id="rId4" Type="http://schemas.openxmlformats.org/officeDocument/2006/relationships/audio" Target="../media/media10.m4a"/><Relationship Id="rId9" Type="http://schemas.microsoft.com/office/2007/relationships/media" Target="../media/media13.m4a"/><Relationship Id="rId1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0CA5-1AF4-174D-B992-E33C8A05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0356"/>
          </a:xfrm>
        </p:spPr>
        <p:txBody>
          <a:bodyPr>
            <a:normAutofit/>
          </a:bodyPr>
          <a:lstStyle/>
          <a:p>
            <a:r>
              <a:rPr lang="pl-PL" sz="4000"/>
              <a:t>Komentarz:</a:t>
            </a:r>
            <a:br>
              <a:rPr lang="pl-PL" sz="2400" dirty="0">
                <a:ea typeface="+mj-lt"/>
                <a:cs typeface="+mj-lt"/>
              </a:rPr>
            </a:br>
            <a:r>
              <a:rPr lang="pl-PL" sz="2400" dirty="0">
                <a:ea typeface="+mj-lt"/>
                <a:cs typeface="+mj-lt"/>
              </a:rPr>
              <a:t>Różnicowanie głosek r i l</a:t>
            </a:r>
            <a:endParaRPr lang="pl-PL" sz="24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D6702-C1FA-3344-A37F-44E39B28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/>
              <a:t>W języku polskim występują głoski:</a:t>
            </a:r>
          </a:p>
          <a:p>
            <a:r>
              <a:rPr lang="pl-PL"/>
              <a:t>„r” – głoska przedniojęzykowo-dziąsłowa drżąca,</a:t>
            </a:r>
            <a:endParaRPr lang="pl-PL">
              <a:cs typeface="Calibri"/>
            </a:endParaRPr>
          </a:p>
          <a:p>
            <a:r>
              <a:rPr lang="pl-PL"/>
              <a:t> wymawiamy ją dotykając czubkiem języka do dziąseł i wprawiając go w drżenie podczas wydechu </a:t>
            </a:r>
            <a:endParaRPr lang="pl-PL">
              <a:cs typeface="Calibri"/>
            </a:endParaRPr>
          </a:p>
          <a:p>
            <a:r>
              <a:rPr lang="pl-PL"/>
              <a:t>Wymowa „w alfabecie” </a:t>
            </a:r>
            <a:endParaRPr lang="pl-PL">
              <a:cs typeface="Calibri"/>
            </a:endParaRPr>
          </a:p>
          <a:p>
            <a:r>
              <a:rPr lang="pl-PL"/>
              <a:t>Wymowa głoski </a:t>
            </a:r>
            <a:endParaRPr lang="en-PL"/>
          </a:p>
        </p:txBody>
      </p:sp>
      <p:pic>
        <p:nvPicPr>
          <p:cNvPr id="6" name="Er">
            <a:hlinkClick r:id="" action="ppaction://media"/>
            <a:extLst>
              <a:ext uri="{FF2B5EF4-FFF2-40B4-BE49-F238E27FC236}">
                <a16:creationId xmlns:a16="http://schemas.microsoft.com/office/drawing/2014/main" id="{A1701694-4A3A-475F-AD2D-84D286AF92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7811" y="3637828"/>
            <a:ext cx="730250" cy="730250"/>
          </a:xfrm>
          <a:prstGeom prst="rect">
            <a:avLst/>
          </a:prstGeom>
        </p:spPr>
      </p:pic>
      <p:pic>
        <p:nvPicPr>
          <p:cNvPr id="7" name="R">
            <a:hlinkClick r:id="" action="ppaction://media"/>
            <a:extLst>
              <a:ext uri="{FF2B5EF4-FFF2-40B4-BE49-F238E27FC236}">
                <a16:creationId xmlns:a16="http://schemas.microsoft.com/office/drawing/2014/main" id="{B3F3DEA2-F848-41DB-93A0-DE885077FA7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7811" y="4594416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1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0CC5-EA05-4F4E-80BC-54F2106B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48F8-E2F4-204D-814B-5FCACB6ED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„l” – głoska przedniojęzykowo-dziąsłowa boczna</a:t>
            </a:r>
          </a:p>
          <a:p>
            <a:r>
              <a:rPr lang="pl-PL"/>
              <a:t>Wymawiamy ją dotykając czubkiem języka do górnych dziąseł, powietrze przepływa po bokach języka</a:t>
            </a:r>
          </a:p>
          <a:p>
            <a:r>
              <a:rPr lang="pl-PL"/>
              <a:t>Wymowa „w alfabecie” </a:t>
            </a:r>
            <a:endParaRPr lang="pl-PL">
              <a:cs typeface="Calibri"/>
            </a:endParaRPr>
          </a:p>
          <a:p>
            <a:r>
              <a:rPr lang="pl-PL"/>
              <a:t>Wymowa głoski </a:t>
            </a:r>
            <a:endParaRPr lang="en-PL"/>
          </a:p>
        </p:txBody>
      </p:sp>
      <p:pic>
        <p:nvPicPr>
          <p:cNvPr id="6" name="El">
            <a:hlinkClick r:id="" action="ppaction://media"/>
            <a:extLst>
              <a:ext uri="{FF2B5EF4-FFF2-40B4-BE49-F238E27FC236}">
                <a16:creationId xmlns:a16="http://schemas.microsoft.com/office/drawing/2014/main" id="{21C0E7B2-5DAF-4047-AABC-275277EE009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74793" y="3426888"/>
            <a:ext cx="730250" cy="730250"/>
          </a:xfrm>
          <a:prstGeom prst="rect">
            <a:avLst/>
          </a:prstGeom>
        </p:spPr>
      </p:pic>
      <p:pic>
        <p:nvPicPr>
          <p:cNvPr id="7" name="L">
            <a:hlinkClick r:id="" action="ppaction://media"/>
            <a:extLst>
              <a:ext uri="{FF2B5EF4-FFF2-40B4-BE49-F238E27FC236}">
                <a16:creationId xmlns:a16="http://schemas.microsoft.com/office/drawing/2014/main" id="{35D3621F-9E8A-4D2F-BCC6-6C4E38B1D75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74793" y="4285365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7F7-6ED7-2C49-8295-152EFDB3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Polecenie do zadania 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D036C-BB16-D442-A3CE-FB8C1BDF2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335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Uzupełnij luki w podanych wyrazach tak, aby odpowiadały wyrazowi na nagraniu</a:t>
            </a:r>
          </a:p>
          <a:p>
            <a:endParaRPr lang="pl-PL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D9A77AF-42AE-4ED8-9C5E-D4AD3CC4DB57}"/>
              </a:ext>
            </a:extLst>
          </p:cNvPr>
          <p:cNvSpPr txBox="1"/>
          <p:nvPr/>
        </p:nvSpPr>
        <p:spPr>
          <a:xfrm>
            <a:off x="458181" y="3136627"/>
            <a:ext cx="4111856" cy="26899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pl-PL" sz="3200"/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pl-PL" sz="3200" err="1"/>
              <a:t>P</a:t>
            </a:r>
            <a:r>
              <a:rPr lang="pl-PL" sz="3200" err="1">
                <a:ea typeface="+mn-lt"/>
                <a:cs typeface="+mn-lt"/>
              </a:rPr>
              <a:t>_a</a:t>
            </a:r>
            <a:r>
              <a:rPr lang="pl-PL" sz="3200">
                <a:ea typeface="+mn-lt"/>
                <a:cs typeface="+mn-lt"/>
              </a:rPr>
              <a:t>_</a:t>
            </a:r>
            <a:r>
              <a:rPr lang="en-US" sz="3200">
                <a:ea typeface="+mn-lt"/>
                <a:cs typeface="+mn-lt"/>
              </a:rPr>
              <a:t>ka</a:t>
            </a:r>
            <a:endParaRPr lang="en-US"/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3200" err="1">
                <a:ea typeface="+mn-lt"/>
                <a:cs typeface="+mn-lt"/>
              </a:rPr>
              <a:t>Ko_a_e</a:t>
            </a:r>
            <a:endParaRPr lang="en-US" sz="32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B66CD79-5B79-4074-B2E4-4B49A62EA546}"/>
              </a:ext>
            </a:extLst>
          </p:cNvPr>
          <p:cNvSpPr txBox="1"/>
          <p:nvPr/>
        </p:nvSpPr>
        <p:spPr>
          <a:xfrm>
            <a:off x="4573962" y="3136627"/>
            <a:ext cx="4111856" cy="23575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3200" err="1">
                <a:ea typeface="+mn-lt"/>
                <a:cs typeface="+mn-lt"/>
              </a:rPr>
              <a:t>K_ame_ki</a:t>
            </a:r>
            <a:endParaRPr lang="pl-PL" sz="3200" err="1">
              <a:cs typeface="Calibri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pPr marL="285750" indent="-285750" algn="l">
              <a:spcBef>
                <a:spcPct val="20000"/>
              </a:spcBef>
              <a:buFont typeface="Arial"/>
              <a:buChar char="•"/>
            </a:pPr>
            <a:r>
              <a:rPr lang="en-US" sz="3200">
                <a:ea typeface="+mn-lt"/>
                <a:cs typeface="+mn-lt"/>
              </a:rPr>
              <a:t>_</a:t>
            </a:r>
            <a:r>
              <a:rPr lang="en-US" sz="3200" err="1">
                <a:ea typeface="+mn-lt"/>
                <a:cs typeface="+mn-lt"/>
              </a:rPr>
              <a:t>o_eta</a:t>
            </a:r>
            <a:endParaRPr lang="pl-PL" sz="3200" err="1"/>
          </a:p>
        </p:txBody>
      </p:sp>
      <p:pic>
        <p:nvPicPr>
          <p:cNvPr id="10" name="Pralka">
            <a:hlinkClick r:id="" action="ppaction://media"/>
            <a:extLst>
              <a:ext uri="{FF2B5EF4-FFF2-40B4-BE49-F238E27FC236}">
                <a16:creationId xmlns:a16="http://schemas.microsoft.com/office/drawing/2014/main" id="{CADC2FFC-710E-46C1-9A64-0C898B72D7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514450" y="3588772"/>
            <a:ext cx="730250" cy="730250"/>
          </a:xfrm>
          <a:prstGeom prst="rect">
            <a:avLst/>
          </a:prstGeom>
        </p:spPr>
      </p:pic>
      <p:pic>
        <p:nvPicPr>
          <p:cNvPr id="11" name="Korale">
            <a:hlinkClick r:id="" action="ppaction://media"/>
            <a:extLst>
              <a:ext uri="{FF2B5EF4-FFF2-40B4-BE49-F238E27FC236}">
                <a16:creationId xmlns:a16="http://schemas.microsoft.com/office/drawing/2014/main" id="{E78C6542-C75E-4D1A-9340-8DF4CA5AEA7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514450" y="4771017"/>
            <a:ext cx="730250" cy="730250"/>
          </a:xfrm>
          <a:prstGeom prst="rect">
            <a:avLst/>
          </a:prstGeom>
        </p:spPr>
      </p:pic>
      <p:pic>
        <p:nvPicPr>
          <p:cNvPr id="12" name="Klamerki">
            <a:hlinkClick r:id="" action="ppaction://media"/>
            <a:extLst>
              <a:ext uri="{FF2B5EF4-FFF2-40B4-BE49-F238E27FC236}">
                <a16:creationId xmlns:a16="http://schemas.microsoft.com/office/drawing/2014/main" id="{A05E0095-0BEB-4995-A644-76E00984053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973622" y="3588772"/>
            <a:ext cx="730250" cy="730250"/>
          </a:xfrm>
          <a:prstGeom prst="rect">
            <a:avLst/>
          </a:prstGeom>
        </p:spPr>
      </p:pic>
      <p:pic>
        <p:nvPicPr>
          <p:cNvPr id="13" name="Roleta">
            <a:hlinkClick r:id="" action="ppaction://media"/>
            <a:extLst>
              <a:ext uri="{FF2B5EF4-FFF2-40B4-BE49-F238E27FC236}">
                <a16:creationId xmlns:a16="http://schemas.microsoft.com/office/drawing/2014/main" id="{495C3E27-453F-4220-B6FE-7593A388AE58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973622" y="4771017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5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39BD0-A43B-644D-8EF3-029B8A2C7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2484"/>
            <a:ext cx="4113819" cy="568367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err="1"/>
              <a:t>Ka_a_epa</a:t>
            </a:r>
            <a:endParaRPr lang="en-US" err="1">
              <a:cs typeface="Calibri"/>
            </a:endParaRPr>
          </a:p>
          <a:p>
            <a:endParaRPr lang="en-US"/>
          </a:p>
          <a:p>
            <a:r>
              <a:rPr lang="en-US"/>
              <a:t>K_a_net</a:t>
            </a:r>
          </a:p>
          <a:p>
            <a:endParaRPr lang="en-US"/>
          </a:p>
          <a:p>
            <a:r>
              <a:rPr lang="en-US" err="1"/>
              <a:t>Po_tfe</a:t>
            </a:r>
            <a:r>
              <a:rPr lang="en-US"/>
              <a:t>_</a:t>
            </a:r>
          </a:p>
          <a:p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12EDFE-A527-41F6-8228-8540F5FB94F5}"/>
              </a:ext>
            </a:extLst>
          </p:cNvPr>
          <p:cNvSpPr txBox="1">
            <a:spLocks/>
          </p:cNvSpPr>
          <p:nvPr/>
        </p:nvSpPr>
        <p:spPr>
          <a:xfrm>
            <a:off x="4573308" y="442811"/>
            <a:ext cx="4113819" cy="56836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/>
              <a:t>_</a:t>
            </a:r>
            <a:r>
              <a:rPr lang="en-US" err="1"/>
              <a:t>o_netka</a:t>
            </a:r>
            <a:endParaRPr lang="en-US" err="1">
              <a:cs typeface="Calibri"/>
            </a:endParaRPr>
          </a:p>
          <a:p>
            <a:endParaRPr lang="en-US"/>
          </a:p>
          <a:p>
            <a:r>
              <a:rPr lang="en-US" err="1"/>
              <a:t>Sza</a:t>
            </a:r>
            <a:r>
              <a:rPr lang="en-US"/>
              <a:t>_</a:t>
            </a:r>
            <a:r>
              <a:rPr lang="pl-PL"/>
              <a:t> _</a:t>
            </a:r>
            <a:r>
              <a:rPr lang="pl-PL" err="1"/>
              <a:t>otka</a:t>
            </a:r>
            <a:endParaRPr lang="pl-PL">
              <a:cs typeface="Calibri"/>
            </a:endParaRPr>
          </a:p>
          <a:p>
            <a:endParaRPr lang="pl-PL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K_ó_ik</a:t>
            </a:r>
            <a:endParaRPr lang="pl-PL" err="1">
              <a:cs typeface="Calibri"/>
            </a:endParaRPr>
          </a:p>
        </p:txBody>
      </p:sp>
      <p:pic>
        <p:nvPicPr>
          <p:cNvPr id="2" name="Kalarepa">
            <a:hlinkClick r:id="" action="ppaction://media"/>
            <a:extLst>
              <a:ext uri="{FF2B5EF4-FFF2-40B4-BE49-F238E27FC236}">
                <a16:creationId xmlns:a16="http://schemas.microsoft.com/office/drawing/2014/main" id="{40A1CD57-5316-45C3-A770-5CCC5D5A9FB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862746" y="807308"/>
            <a:ext cx="730250" cy="730250"/>
          </a:xfrm>
          <a:prstGeom prst="rect">
            <a:avLst/>
          </a:prstGeom>
        </p:spPr>
      </p:pic>
      <p:pic>
        <p:nvPicPr>
          <p:cNvPr id="4" name="Lornetka">
            <a:hlinkClick r:id="" action="ppaction://media"/>
            <a:extLst>
              <a:ext uri="{FF2B5EF4-FFF2-40B4-BE49-F238E27FC236}">
                <a16:creationId xmlns:a16="http://schemas.microsoft.com/office/drawing/2014/main" id="{0504F66F-8C5B-4682-82EC-2CD7EC96144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7287578" y="988815"/>
            <a:ext cx="730250" cy="730250"/>
          </a:xfrm>
          <a:prstGeom prst="rect">
            <a:avLst/>
          </a:prstGeom>
        </p:spPr>
      </p:pic>
      <p:pic>
        <p:nvPicPr>
          <p:cNvPr id="12" name="Klarnet">
            <a:hlinkClick r:id="" action="ppaction://media"/>
            <a:extLst>
              <a:ext uri="{FF2B5EF4-FFF2-40B4-BE49-F238E27FC236}">
                <a16:creationId xmlns:a16="http://schemas.microsoft.com/office/drawing/2014/main" id="{E3AB46B1-BB55-4082-A72A-C87AA1FD641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862746" y="1847291"/>
            <a:ext cx="730250" cy="730250"/>
          </a:xfrm>
          <a:prstGeom prst="rect">
            <a:avLst/>
          </a:prstGeom>
        </p:spPr>
      </p:pic>
      <p:pic>
        <p:nvPicPr>
          <p:cNvPr id="13" name="Portfel">
            <a:hlinkClick r:id="" action="ppaction://media"/>
            <a:extLst>
              <a:ext uri="{FF2B5EF4-FFF2-40B4-BE49-F238E27FC236}">
                <a16:creationId xmlns:a16="http://schemas.microsoft.com/office/drawing/2014/main" id="{F8EF6F38-087A-4886-9B54-41B77ECE201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862746" y="2921613"/>
            <a:ext cx="730250" cy="730250"/>
          </a:xfrm>
          <a:prstGeom prst="rect">
            <a:avLst/>
          </a:prstGeom>
        </p:spPr>
      </p:pic>
      <p:pic>
        <p:nvPicPr>
          <p:cNvPr id="14" name="Szarlotka">
            <a:hlinkClick r:id="" action="ppaction://media"/>
            <a:extLst>
              <a:ext uri="{FF2B5EF4-FFF2-40B4-BE49-F238E27FC236}">
                <a16:creationId xmlns:a16="http://schemas.microsoft.com/office/drawing/2014/main" id="{9537A603-B43E-446B-890D-19BB25DDB1F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7287579" y="2195587"/>
            <a:ext cx="730250" cy="730250"/>
          </a:xfrm>
          <a:prstGeom prst="rect">
            <a:avLst/>
          </a:prstGeom>
        </p:spPr>
      </p:pic>
      <p:pic>
        <p:nvPicPr>
          <p:cNvPr id="15" name="Kro_lik">
            <a:hlinkClick r:id="" action="ppaction://media"/>
            <a:extLst>
              <a:ext uri="{FF2B5EF4-FFF2-40B4-BE49-F238E27FC236}">
                <a16:creationId xmlns:a16="http://schemas.microsoft.com/office/drawing/2014/main" id="{EC0BCD85-3861-44D8-8F55-C31C076E2F9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7287579" y="3284626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5E16-7ACF-4042-B869-547FF435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Klucz odpowiedzi 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BD3D-0E81-6F4D-AFD5-D75A1D4FC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Pralka</a:t>
            </a:r>
            <a:endParaRPr lang="pl-PL">
              <a:cs typeface="Calibri"/>
            </a:endParaRPr>
          </a:p>
          <a:p>
            <a:r>
              <a:rPr lang="pl-PL"/>
              <a:t>Korale</a:t>
            </a:r>
            <a:endParaRPr lang="pl-PL">
              <a:cs typeface="Calibri"/>
            </a:endParaRPr>
          </a:p>
          <a:p>
            <a:r>
              <a:rPr lang="pl-PL"/>
              <a:t>Klamerki</a:t>
            </a:r>
            <a:endParaRPr lang="pl-PL">
              <a:cs typeface="Calibri"/>
            </a:endParaRPr>
          </a:p>
          <a:p>
            <a:r>
              <a:rPr lang="pl-PL"/>
              <a:t>Roleta</a:t>
            </a:r>
            <a:endParaRPr lang="pl-PL">
              <a:cs typeface="Calibri"/>
            </a:endParaRPr>
          </a:p>
          <a:p>
            <a:r>
              <a:rPr lang="pl-PL"/>
              <a:t>Kalarepa</a:t>
            </a:r>
            <a:endParaRPr lang="pl-PL">
              <a:cs typeface="Calibri"/>
            </a:endParaRPr>
          </a:p>
          <a:p>
            <a:endParaRPr lang="pl-PL"/>
          </a:p>
          <a:p>
            <a:endParaRPr lang="en-PL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5FFC9B-0162-435B-8061-AD55B9F93259}"/>
              </a:ext>
            </a:extLst>
          </p:cNvPr>
          <p:cNvSpPr txBox="1">
            <a:spLocks/>
          </p:cNvSpPr>
          <p:nvPr/>
        </p:nvSpPr>
        <p:spPr>
          <a:xfrm>
            <a:off x="4573308" y="1600527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cs typeface="Calibri"/>
              </a:rPr>
              <a:t>Klarnet</a:t>
            </a:r>
          </a:p>
          <a:p>
            <a:r>
              <a:rPr lang="pl-PL">
                <a:cs typeface="Calibri"/>
              </a:rPr>
              <a:t>Portfel</a:t>
            </a:r>
          </a:p>
          <a:p>
            <a:r>
              <a:rPr lang="pl-PL">
                <a:cs typeface="Calibri"/>
              </a:rPr>
              <a:t>Lornetka</a:t>
            </a:r>
          </a:p>
          <a:p>
            <a:r>
              <a:rPr lang="pl-PL">
                <a:cs typeface="Calibri"/>
              </a:rPr>
              <a:t>Szarlotka</a:t>
            </a:r>
          </a:p>
          <a:p>
            <a:r>
              <a:rPr lang="pl-PL"/>
              <a:t>Królik</a:t>
            </a:r>
          </a:p>
          <a:p>
            <a:endParaRPr lang="pl-PL"/>
          </a:p>
          <a:p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38239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Pokaz na ekranie (4:3)</PresentationFormat>
  <Paragraphs>46</Paragraphs>
  <Slides>5</Slides>
  <Notes>0</Notes>
  <HiddenSlides>0</HiddenSlides>
  <MMClips>14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Komentarz: Różnicowanie głosek r i l</vt:lpstr>
      <vt:lpstr>Prezentacja programu PowerPoint</vt:lpstr>
      <vt:lpstr>Polecenie do zadania </vt:lpstr>
      <vt:lpstr>Prezentacja programu PowerPoint</vt:lpstr>
      <vt:lpstr>Klucz odpowiedzi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Zadania</dc:title>
  <dc:creator>Michał 2</dc:creator>
  <cp:lastModifiedBy>Wojciech Hofmański</cp:lastModifiedBy>
  <cp:revision>108</cp:revision>
  <dcterms:created xsi:type="dcterms:W3CDTF">2021-06-15T10:13:50Z</dcterms:created>
  <dcterms:modified xsi:type="dcterms:W3CDTF">2021-12-03T12:20:05Z</dcterms:modified>
</cp:coreProperties>
</file>